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7"/>
  </p:notesMasterIdLst>
  <p:sldIdLst>
    <p:sldId id="256" r:id="rId2"/>
    <p:sldId id="257" r:id="rId3"/>
    <p:sldId id="262" r:id="rId4"/>
    <p:sldId id="298" r:id="rId5"/>
    <p:sldId id="297" r:id="rId6"/>
  </p:sldIdLst>
  <p:sldSz cx="9144000" cy="5143500" type="screen16x9"/>
  <p:notesSz cx="6858000" cy="9144000"/>
  <p:embeddedFontLst>
    <p:embeddedFont>
      <p:font typeface="Caveat" panose="020B0604020202020204" charset="0"/>
      <p:regular r:id="rId8"/>
      <p:bold r:id="rId9"/>
    </p:embeddedFont>
    <p:embeddedFont>
      <p:font typeface="Amatic SC" panose="020B0604020202020204" charset="-79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99FF"/>
    <a:srgbClr val="FF3300"/>
    <a:srgbClr val="000000"/>
    <a:srgbClr val="00CC00"/>
    <a:srgbClr val="339933"/>
    <a:srgbClr val="A50021"/>
    <a:srgbClr val="00FF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E301BF-115C-48C0-AFF4-4539AEABEA8C}">
  <a:tblStyle styleId="{3BE301BF-115C-48C0-AFF4-4539AEABEA8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71" autoAdjust="0"/>
  </p:normalViewPr>
  <p:slideViewPr>
    <p:cSldViewPr>
      <p:cViewPr varScale="1">
        <p:scale>
          <a:sx n="92" d="100"/>
          <a:sy n="92" d="100"/>
        </p:scale>
        <p:origin x="75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9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028212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Google Shape;4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000000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50825" y="972913"/>
            <a:ext cx="5051951" cy="319767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765775" y="1645750"/>
            <a:ext cx="4227000" cy="1431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1411775" y="129768"/>
            <a:ext cx="7273800" cy="857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1412975" y="1287950"/>
            <a:ext cx="3530700" cy="3236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2"/>
          </p:nvPr>
        </p:nvSpPr>
        <p:spPr>
          <a:xfrm>
            <a:off x="5156126" y="1287950"/>
            <a:ext cx="3530700" cy="3236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04384" y="2540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sldNum" idx="12"/>
          </p:nvPr>
        </p:nvSpPr>
        <p:spPr>
          <a:xfrm>
            <a:off x="8404384" y="2540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411775" y="129768"/>
            <a:ext cx="7273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411775" y="1287956"/>
            <a:ext cx="7273800" cy="32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veat"/>
              <a:buChar char="•"/>
              <a:defRPr sz="22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defRPr>
            </a:lvl1pPr>
            <a:lvl2pPr marL="914400" lvl="1" indent="-3683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veat"/>
              <a:buChar char="•"/>
              <a:defRPr sz="22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defRPr>
            </a:lvl2pPr>
            <a:lvl3pPr marL="1371600" lvl="2" indent="-3683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veat"/>
              <a:buChar char="•"/>
              <a:defRPr sz="22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defRPr>
            </a:lvl3pPr>
            <a:lvl4pPr marL="1828800" lvl="3" indent="-3683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veat"/>
              <a:buChar char="•"/>
              <a:defRPr sz="22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defRPr>
            </a:lvl4pPr>
            <a:lvl5pPr marL="2286000" lvl="4" indent="-3683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veat"/>
              <a:buChar char="•"/>
              <a:defRPr sz="22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defRPr>
            </a:lvl5pPr>
            <a:lvl6pPr marL="2743200" lvl="5" indent="-3683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veat"/>
              <a:buChar char="•"/>
              <a:defRPr sz="22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defRPr>
            </a:lvl6pPr>
            <a:lvl7pPr marL="3200400" lvl="6" indent="-3683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veat"/>
              <a:buChar char="•"/>
              <a:defRPr sz="22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defRPr>
            </a:lvl7pPr>
            <a:lvl8pPr marL="3657600" lvl="7" indent="-3683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veat"/>
              <a:buChar char="•"/>
              <a:defRPr sz="22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defRPr>
            </a:lvl8pPr>
            <a:lvl9pPr marL="4114800" lvl="8" indent="-3683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veat"/>
              <a:buChar char="•"/>
              <a:defRPr sz="22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04384" y="254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>
              <a:buNone/>
              <a:defRPr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1pPr>
            <a:lvl2pPr lvl="1" algn="r">
              <a:buNone/>
              <a:defRPr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2pPr>
            <a:lvl3pPr lvl="2" algn="r">
              <a:buNone/>
              <a:defRPr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3pPr>
            <a:lvl4pPr lvl="3" algn="r">
              <a:buNone/>
              <a:defRPr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4pPr>
            <a:lvl5pPr lvl="4" algn="r">
              <a:buNone/>
              <a:defRPr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5pPr>
            <a:lvl6pPr lvl="5" algn="r">
              <a:buNone/>
              <a:defRPr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6pPr>
            <a:lvl7pPr lvl="6" algn="r">
              <a:buNone/>
              <a:defRPr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7pPr>
            <a:lvl8pPr lvl="7" algn="r">
              <a:buNone/>
              <a:defRPr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8pPr>
            <a:lvl9pPr lvl="8" algn="r">
              <a:buNone/>
              <a:defRPr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6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ctrTitle"/>
          </p:nvPr>
        </p:nvSpPr>
        <p:spPr>
          <a:xfrm>
            <a:off x="2557244" y="1923678"/>
            <a:ext cx="4680519" cy="128604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 dirty="0" smtClean="0"/>
              <a:t>3° Y  4° Medio PARTICIPACIÓN Y ARGUMENTACIÓN </a:t>
            </a:r>
            <a:r>
              <a:rPr lang="en" dirty="0" smtClean="0"/>
              <a:t>Portafolio Parte 5</a:t>
            </a:r>
            <a:endParaRPr dirty="0"/>
          </a:p>
        </p:txBody>
      </p:sp>
      <p:sp>
        <p:nvSpPr>
          <p:cNvPr id="2" name="1 CuadroTexto"/>
          <p:cNvSpPr txBox="1"/>
          <p:nvPr/>
        </p:nvSpPr>
        <p:spPr>
          <a:xfrm>
            <a:off x="2843808" y="2931790"/>
            <a:ext cx="426870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CL" b="1" dirty="0" smtClean="0">
                <a:solidFill>
                  <a:schemeClr val="tx1">
                    <a:lumMod val="75000"/>
                  </a:schemeClr>
                </a:solidFill>
                <a:latin typeface="Amatic SC" panose="020B0604020202020204" charset="-79"/>
                <a:cs typeface="Amatic SC" panose="020B0604020202020204" charset="-79"/>
              </a:rPr>
              <a:t>Nombre del Estudiante</a:t>
            </a:r>
            <a:r>
              <a:rPr lang="es-CL" b="1" dirty="0" smtClean="0">
                <a:solidFill>
                  <a:schemeClr val="tx1">
                    <a:lumMod val="75000"/>
                  </a:schemeClr>
                </a:solidFill>
              </a:rPr>
              <a:t>: __________________________</a:t>
            </a:r>
          </a:p>
          <a:p>
            <a:pPr>
              <a:lnSpc>
                <a:spcPct val="150000"/>
              </a:lnSpc>
            </a:pPr>
            <a:r>
              <a:rPr lang="es-CL" b="1" dirty="0" smtClean="0">
                <a:solidFill>
                  <a:schemeClr val="tx1">
                    <a:lumMod val="75000"/>
                  </a:schemeClr>
                </a:solidFill>
                <a:latin typeface="Amatic SC" panose="020B0604020202020204" charset="-79"/>
                <a:cs typeface="Amatic SC" panose="020B0604020202020204" charset="-79"/>
              </a:rPr>
              <a:t>Profesora                      :                         </a:t>
            </a:r>
            <a:r>
              <a:rPr lang="es-CL" dirty="0" smtClean="0">
                <a:solidFill>
                  <a:schemeClr val="tx1">
                    <a:lumMod val="75000"/>
                  </a:schemeClr>
                </a:solidFill>
                <a:latin typeface="Amatic SC" panose="020B0604020202020204" charset="-79"/>
                <a:cs typeface="Amatic SC" panose="020B0604020202020204" charset="-79"/>
              </a:rPr>
              <a:t>Evelyn Bustamante  </a:t>
            </a:r>
          </a:p>
          <a:p>
            <a:pPr algn="ctr">
              <a:lnSpc>
                <a:spcPct val="150000"/>
              </a:lnSpc>
            </a:pPr>
            <a:r>
              <a:rPr lang="es-CL" dirty="0" smtClean="0">
                <a:solidFill>
                  <a:schemeClr val="tx1">
                    <a:lumMod val="75000"/>
                  </a:schemeClr>
                </a:solidFill>
                <a:latin typeface="Amatic SC" panose="020B0604020202020204" charset="-79"/>
                <a:cs typeface="Amatic SC" panose="020B0604020202020204" charset="-79"/>
              </a:rPr>
              <a:t>Priorización Curricular </a:t>
            </a:r>
            <a:endParaRPr lang="es-CL" dirty="0">
              <a:solidFill>
                <a:schemeClr val="tx1">
                  <a:lumMod val="75000"/>
                </a:schemeClr>
              </a:solidFill>
              <a:latin typeface="Amatic SC" panose="020B0604020202020204" charset="-79"/>
              <a:cs typeface="Amatic SC" panose="020B0604020202020204" charset="-79"/>
            </a:endParaRPr>
          </a:p>
        </p:txBody>
      </p:sp>
      <p:pic>
        <p:nvPicPr>
          <p:cNvPr id="1027" name="Picture 3" descr="C:\Users\admin\Desktop\INSIGNIA LICEO ELVIR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428" y="1170582"/>
            <a:ext cx="1368152" cy="5079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title"/>
          </p:nvPr>
        </p:nvSpPr>
        <p:spPr>
          <a:xfrm>
            <a:off x="1411775" y="129768"/>
            <a:ext cx="7273800" cy="857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I</a:t>
            </a:r>
            <a:r>
              <a:rPr lang="en" dirty="0" smtClean="0"/>
              <a:t>nstrucciones  Generales </a:t>
            </a:r>
            <a:endParaRPr dirty="0"/>
          </a:p>
        </p:txBody>
      </p:sp>
      <p:sp>
        <p:nvSpPr>
          <p:cNvPr id="53" name="Google Shape;53;p12"/>
          <p:cNvSpPr txBox="1">
            <a:spLocks noGrp="1"/>
          </p:cNvSpPr>
          <p:nvPr>
            <p:ph type="body" idx="1"/>
          </p:nvPr>
        </p:nvSpPr>
        <p:spPr>
          <a:xfrm>
            <a:off x="1403648" y="1059582"/>
            <a:ext cx="7344816" cy="38164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0" tIns="0" rIns="0" bIns="0" anchor="t" anchorCtr="0">
            <a:noAutofit/>
          </a:bodyPr>
          <a:lstStyle/>
          <a:p>
            <a:pPr marL="88900" indent="0">
              <a:buNone/>
            </a:pPr>
            <a:endParaRPr lang="es-CL" sz="1800" b="1" dirty="0" smtClean="0"/>
          </a:p>
          <a:p>
            <a:pPr marL="88900" indent="0">
              <a:buNone/>
            </a:pPr>
            <a:r>
              <a:rPr lang="es-CL" sz="1800" b="1" dirty="0" smtClean="0"/>
              <a:t>1</a:t>
            </a:r>
            <a:r>
              <a:rPr lang="es-CL" sz="1800" b="1" dirty="0"/>
              <a:t>.- El presente material tiene como finalidad que usted progrese en su </a:t>
            </a:r>
            <a:r>
              <a:rPr lang="es-CL" sz="1800" b="1" dirty="0" smtClean="0"/>
              <a:t>aprendizaje.</a:t>
            </a:r>
          </a:p>
          <a:p>
            <a:pPr marL="88900" indent="0">
              <a:buNone/>
            </a:pPr>
            <a:r>
              <a:rPr lang="es-CL" sz="1800" b="1" dirty="0" smtClean="0"/>
              <a:t>2.- </a:t>
            </a:r>
            <a:r>
              <a:rPr lang="es-CL" sz="1800" b="1" dirty="0"/>
              <a:t>Aquellos que cuentan con las herramientas tecnológicas para hacer su trabajo en archivo digital tome esta opción, aquellos/as que no tengan las herramientas tecnológicas pueden hacer su trabajo a mano, con lápiz pasta y letra legible. </a:t>
            </a:r>
          </a:p>
          <a:p>
            <a:pPr marL="88900" indent="0">
              <a:buNone/>
            </a:pPr>
            <a:r>
              <a:rPr lang="es-CL" sz="1800" b="1" dirty="0"/>
              <a:t>3</a:t>
            </a:r>
            <a:r>
              <a:rPr lang="es-CL" sz="1800" b="1" dirty="0" smtClean="0"/>
              <a:t>.- </a:t>
            </a:r>
            <a:r>
              <a:rPr lang="es-CL" sz="1800" b="1" dirty="0"/>
              <a:t>Una vez terminado el desarrollo de este </a:t>
            </a:r>
            <a:r>
              <a:rPr lang="es-CL" sz="1800" b="1" dirty="0" smtClean="0"/>
              <a:t>material , tiene que subirlo a su aula virtual de Participación y Argumentación en </a:t>
            </a:r>
            <a:r>
              <a:rPr lang="es-CL" sz="1800" b="1" dirty="0" err="1" smtClean="0"/>
              <a:t>Classroom</a:t>
            </a:r>
            <a:r>
              <a:rPr lang="es-CL" sz="1800" b="1" dirty="0"/>
              <a:t> </a:t>
            </a:r>
            <a:r>
              <a:rPr lang="es-CL" sz="1800" b="1" dirty="0" smtClean="0"/>
              <a:t>(archivo digital para aquellos/as que usen computador, fotografías para los/las que lo realicen a mano) </a:t>
            </a:r>
          </a:p>
          <a:p>
            <a:pPr marL="88900" indent="0">
              <a:buNone/>
            </a:pPr>
            <a:r>
              <a:rPr lang="es-CL" sz="1800" b="1" dirty="0"/>
              <a:t>4</a:t>
            </a:r>
            <a:r>
              <a:rPr lang="es-CL" sz="1800" b="1" dirty="0" smtClean="0"/>
              <a:t>.- Aquellos que no tienen internet para subir sus trabajos contáctense con la profesora por </a:t>
            </a:r>
            <a:r>
              <a:rPr lang="es-CL" sz="1800" b="1" dirty="0" err="1" smtClean="0"/>
              <a:t>whatsapp</a:t>
            </a:r>
            <a:r>
              <a:rPr lang="es-CL" sz="1800" b="1" dirty="0" smtClean="0"/>
              <a:t> +56944445746 para activar el sistema de padrinos/madrinas virtuales </a:t>
            </a:r>
          </a:p>
          <a:p>
            <a:pPr marL="88900" indent="0">
              <a:buNone/>
            </a:pPr>
            <a:r>
              <a:rPr lang="es-CL" sz="1800" b="1" dirty="0" smtClean="0"/>
              <a:t>5.- </a:t>
            </a:r>
            <a:r>
              <a:rPr lang="es-CL" sz="1800" b="1" dirty="0"/>
              <a:t>La </a:t>
            </a:r>
            <a:r>
              <a:rPr lang="es-CL" sz="1800" b="1" dirty="0" smtClean="0"/>
              <a:t>fecha tope para que usted pueda subir sus trabajos a la plataforma </a:t>
            </a:r>
            <a:r>
              <a:rPr lang="es-CL" sz="1800" b="1" dirty="0" err="1" smtClean="0"/>
              <a:t>Classroom</a:t>
            </a:r>
            <a:r>
              <a:rPr lang="es-CL" sz="1800" b="1" dirty="0" smtClean="0"/>
              <a:t> es el  26 de Octubre. </a:t>
            </a:r>
          </a:p>
          <a:p>
            <a:pPr marL="88900" indent="0">
              <a:buNone/>
            </a:pPr>
            <a:endParaRPr sz="1800" dirty="0"/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8404384" y="2540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ctrTitle" idx="4294967295"/>
          </p:nvPr>
        </p:nvSpPr>
        <p:spPr>
          <a:xfrm>
            <a:off x="2987824" y="-740618"/>
            <a:ext cx="4964294" cy="1296144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P</a:t>
            </a:r>
            <a:r>
              <a:rPr lang="en" dirty="0" smtClean="0"/>
              <a:t>resentación de la asignatura</a:t>
            </a:r>
            <a:endParaRPr dirty="0"/>
          </a:p>
        </p:txBody>
      </p:sp>
      <p:sp>
        <p:nvSpPr>
          <p:cNvPr id="93" name="Google Shape;93;p17"/>
          <p:cNvSpPr txBox="1">
            <a:spLocks noGrp="1"/>
          </p:cNvSpPr>
          <p:nvPr>
            <p:ph type="sldNum" idx="12"/>
          </p:nvPr>
        </p:nvSpPr>
        <p:spPr>
          <a:xfrm>
            <a:off x="8404384" y="2540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9" name="8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7534"/>
            <a:ext cx="7992888" cy="4176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Cuadro de texto 2"/>
          <p:cNvSpPr txBox="1">
            <a:spLocks noChangeArrowheads="1"/>
          </p:cNvSpPr>
          <p:nvPr/>
        </p:nvSpPr>
        <p:spPr bwMode="auto">
          <a:xfrm>
            <a:off x="4716016" y="1452172"/>
            <a:ext cx="2866910" cy="2448272"/>
          </a:xfrm>
          <a:prstGeom prst="rect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es-CL" b="1" dirty="0" smtClean="0"/>
          </a:p>
          <a:p>
            <a:pPr algn="ctr"/>
            <a:r>
              <a:rPr lang="es-CL" b="1" dirty="0" smtClean="0"/>
              <a:t>Trabajaremos en: </a:t>
            </a:r>
            <a:endParaRPr lang="es-CL" b="1" dirty="0"/>
          </a:p>
          <a:p>
            <a:endParaRPr lang="es-CL" b="1" dirty="0" smtClean="0"/>
          </a:p>
          <a:p>
            <a:pPr algn="just"/>
            <a:r>
              <a:rPr lang="es-CL" b="1" dirty="0"/>
              <a:t>UNIDAD 4 Construcción de un discurso sobre una controversia</a:t>
            </a:r>
          </a:p>
          <a:p>
            <a:endParaRPr lang="es-CL" b="1" dirty="0" smtClean="0"/>
          </a:p>
          <a:p>
            <a:pPr algn="just"/>
            <a:r>
              <a:rPr lang="es-CL" b="1" dirty="0" smtClean="0"/>
              <a:t>OA </a:t>
            </a:r>
            <a:r>
              <a:rPr lang="es-CL" b="1" dirty="0"/>
              <a:t>7. </a:t>
            </a:r>
            <a:r>
              <a:rPr lang="es-CL" dirty="0"/>
              <a:t>Construir una postura personal sobre diversos temas controversiales y problemáticas de la </a:t>
            </a:r>
            <a:r>
              <a:rPr lang="es-CL" dirty="0" smtClean="0"/>
              <a:t>sociedad.</a:t>
            </a:r>
          </a:p>
          <a:p>
            <a:pPr algn="just"/>
            <a:endParaRPr lang="es-CL" dirty="0" smtClean="0"/>
          </a:p>
          <a:p>
            <a:pPr algn="just"/>
            <a:r>
              <a:rPr lang="es-CL" dirty="0"/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4</a:t>
            </a:fld>
            <a:endParaRPr lang="es-CL"/>
          </a:p>
        </p:txBody>
      </p:sp>
      <p:sp>
        <p:nvSpPr>
          <p:cNvPr id="3" name="Google Shape;170;p25"/>
          <p:cNvSpPr txBox="1">
            <a:spLocks/>
          </p:cNvSpPr>
          <p:nvPr/>
        </p:nvSpPr>
        <p:spPr>
          <a:xfrm>
            <a:off x="930796" y="-756830"/>
            <a:ext cx="7072664" cy="1224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marL="88900" algn="ctr"/>
            <a:r>
              <a:rPr lang="es-CL" sz="2800" dirty="0" smtClean="0">
                <a:solidFill>
                  <a:schemeClr val="accent6">
                    <a:lumMod val="75000"/>
                  </a:schemeClr>
                </a:solidFill>
              </a:rPr>
              <a:t>Mi postura personal </a:t>
            </a:r>
            <a:endParaRPr lang="es-CL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95536" y="466779"/>
            <a:ext cx="8496944" cy="7386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L" b="1" dirty="0" smtClean="0"/>
              <a:t>INSTRUCCIONES:</a:t>
            </a:r>
            <a:r>
              <a:rPr lang="es-CL" dirty="0" smtClean="0"/>
              <a:t> Imagine que usted es el/la encargado/a de crear la campaña del “Apruebo” o “Rechazo”. Para esto elabore una propaganda en la cual defienda una de estas 2 posturas. Guíese con la siguiente pauta para la elaboración de lo solicitado. </a:t>
            </a:r>
            <a:endParaRPr lang="es-CL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883048"/>
              </p:ext>
            </p:extLst>
          </p:nvPr>
        </p:nvGraphicFramePr>
        <p:xfrm>
          <a:off x="395536" y="1347614"/>
          <a:ext cx="8373452" cy="369888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5011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95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74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Propaganda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L</a:t>
                      </a:r>
                      <a:r>
                        <a:rPr lang="es-CL" baseline="0" dirty="0" smtClean="0"/>
                        <a:t> (4 </a:t>
                      </a:r>
                      <a:r>
                        <a:rPr lang="es-CL" baseline="0" dirty="0" err="1" smtClean="0"/>
                        <a:t>ptos</a:t>
                      </a:r>
                      <a:r>
                        <a:rPr lang="es-CL" baseline="0" dirty="0" smtClean="0"/>
                        <a:t>)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ML</a:t>
                      </a:r>
                      <a:r>
                        <a:rPr lang="es-CL" baseline="0" dirty="0" smtClean="0"/>
                        <a:t> (2 </a:t>
                      </a:r>
                      <a:r>
                        <a:rPr lang="es-CL" baseline="0" dirty="0" err="1" smtClean="0"/>
                        <a:t>ptos</a:t>
                      </a:r>
                      <a:r>
                        <a:rPr lang="es-CL" baseline="0" dirty="0" smtClean="0"/>
                        <a:t>.)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NL</a:t>
                      </a:r>
                      <a:r>
                        <a:rPr lang="es-CL" baseline="0" dirty="0" smtClean="0"/>
                        <a:t> (0 </a:t>
                      </a:r>
                      <a:r>
                        <a:rPr lang="es-CL" baseline="0" dirty="0" err="1" smtClean="0"/>
                        <a:t>pto</a:t>
                      </a:r>
                      <a:r>
                        <a:rPr lang="es-CL" baseline="0" dirty="0" smtClean="0"/>
                        <a:t>.)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28">
                <a:tc>
                  <a:txBody>
                    <a:bodyPr/>
                    <a:lstStyle/>
                    <a:p>
                      <a:r>
                        <a:rPr lang="es-CL" sz="1000" dirty="0" smtClean="0"/>
                        <a:t>1.- Defiende una de las posturas </a:t>
                      </a:r>
                      <a:endParaRPr lang="es-CL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28">
                <a:tc>
                  <a:txBody>
                    <a:bodyPr/>
                    <a:lstStyle/>
                    <a:p>
                      <a:r>
                        <a:rPr lang="es-CL" sz="1000" dirty="0" smtClean="0"/>
                        <a:t>2.- Presenta argumentos  de calidad </a:t>
                      </a:r>
                      <a:endParaRPr lang="es-CL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060">
                <a:tc>
                  <a:txBody>
                    <a:bodyPr/>
                    <a:lstStyle/>
                    <a:p>
                      <a:r>
                        <a:rPr lang="es-CL" sz="1000" dirty="0" smtClean="0"/>
                        <a:t>3.- Presenta  al  menos 4  aspectos  que sustentan</a:t>
                      </a:r>
                      <a:r>
                        <a:rPr lang="es-CL" sz="1000" baseline="0" dirty="0" smtClean="0"/>
                        <a:t> su  idea </a:t>
                      </a:r>
                      <a:endParaRPr lang="es-CL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L" sz="1000" dirty="0" smtClean="0"/>
                        <a:t>4.- Crea un eslogan  </a:t>
                      </a:r>
                      <a:endParaRPr lang="es-CL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45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L" sz="1000" dirty="0" smtClean="0"/>
                        <a:t>5.-Emplea colores y tipos de letra que aportan al mensaje verbal</a:t>
                      </a:r>
                      <a:r>
                        <a:rPr lang="es-CL" sz="1000" baseline="0" dirty="0" smtClean="0"/>
                        <a:t> </a:t>
                      </a:r>
                      <a:endParaRPr lang="es-CL" sz="1000" dirty="0" smtClean="0"/>
                    </a:p>
                    <a:p>
                      <a:endParaRPr lang="es-CL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L" sz="1000" dirty="0" smtClean="0"/>
                        <a:t>6.</a:t>
                      </a:r>
                      <a:r>
                        <a:rPr lang="es-CL" sz="1000" baseline="0" dirty="0" smtClean="0"/>
                        <a:t> </a:t>
                      </a:r>
                      <a:r>
                        <a:rPr lang="es-CL" sz="1000" dirty="0" smtClean="0"/>
                        <a:t>-Emplea imágenes</a:t>
                      </a:r>
                      <a:r>
                        <a:rPr lang="es-CL" sz="1000" baseline="0" dirty="0" smtClean="0"/>
                        <a:t> que son coherentes al mensaje verbal </a:t>
                      </a:r>
                      <a:endParaRPr lang="es-CL" sz="1000" dirty="0" smtClean="0"/>
                    </a:p>
                    <a:p>
                      <a:endParaRPr lang="es-CL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440">
                <a:tc>
                  <a:txBody>
                    <a:bodyPr/>
                    <a:lstStyle/>
                    <a:p>
                      <a:r>
                        <a:rPr lang="es-CL" sz="1000" dirty="0" smtClean="0"/>
                        <a:t>7.- Logra  su propósito comunicativo </a:t>
                      </a:r>
                      <a:endParaRPr lang="es-CL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440">
                <a:tc>
                  <a:txBody>
                    <a:bodyPr/>
                    <a:lstStyle/>
                    <a:p>
                      <a:r>
                        <a:rPr lang="es-CL" sz="1000" dirty="0" smtClean="0"/>
                        <a:t>8.- El mensaje que entrega  es coherente </a:t>
                      </a:r>
                      <a:endParaRPr lang="es-CL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440">
                <a:tc>
                  <a:txBody>
                    <a:bodyPr/>
                    <a:lstStyle/>
                    <a:p>
                      <a:r>
                        <a:rPr lang="es-CL" sz="1000" dirty="0" smtClean="0"/>
                        <a:t>9.- Presenta buena  ortografía </a:t>
                      </a:r>
                      <a:endParaRPr lang="es-CL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7440">
                <a:tc>
                  <a:txBody>
                    <a:bodyPr/>
                    <a:lstStyle/>
                    <a:p>
                      <a:r>
                        <a:rPr lang="es-CL" sz="1000" dirty="0" smtClean="0"/>
                        <a:t>10.- La propaganda capta la atención de la audiencia </a:t>
                      </a:r>
                      <a:endParaRPr lang="es-CL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093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5</a:t>
            </a:fld>
            <a:endParaRPr lang="es-CL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612759"/>
              </p:ext>
            </p:extLst>
          </p:nvPr>
        </p:nvGraphicFramePr>
        <p:xfrm>
          <a:off x="1907704" y="1851670"/>
          <a:ext cx="6096000" cy="12598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LOGRADO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MEDIANAMENTE</a:t>
                      </a:r>
                      <a:r>
                        <a:rPr lang="es-CL" baseline="0" dirty="0" smtClean="0"/>
                        <a:t> LOGRADO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NO LOGRADO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7.0</a:t>
                      </a:r>
                      <a:r>
                        <a:rPr lang="es-CL" baseline="0" dirty="0" smtClean="0"/>
                        <a:t>  - 6.0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5.9 – 4.0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3.9 – 2.0 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40 a 35 puntos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34 a 24 puntos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23 a</a:t>
                      </a:r>
                      <a:r>
                        <a:rPr lang="es-CL" baseline="0" dirty="0" smtClean="0"/>
                        <a:t> 0 puntos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3131840" y="709414"/>
            <a:ext cx="3456384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Para la Evaluación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68548661"/>
      </p:ext>
    </p:extLst>
  </p:cSld>
  <p:clrMapOvr>
    <a:masterClrMapping/>
  </p:clrMapOvr>
</p:sld>
</file>

<file path=ppt/theme/theme1.xml><?xml version="1.0" encoding="utf-8"?>
<a:theme xmlns:a="http://schemas.openxmlformats.org/drawingml/2006/main" name="Kate template">
  <a:themeElements>
    <a:clrScheme name="Custom 347">
      <a:dk1>
        <a:srgbClr val="1C4587"/>
      </a:dk1>
      <a:lt1>
        <a:srgbClr val="FFFFFF"/>
      </a:lt1>
      <a:dk2>
        <a:srgbClr val="606A7C"/>
      </a:dk2>
      <a:lt2>
        <a:srgbClr val="D3DAE2"/>
      </a:lt2>
      <a:accent1>
        <a:srgbClr val="1C4587"/>
      </a:accent1>
      <a:accent2>
        <a:srgbClr val="6CC2DC"/>
      </a:accent2>
      <a:accent3>
        <a:srgbClr val="B4E04F"/>
      </a:accent3>
      <a:accent4>
        <a:srgbClr val="FFD453"/>
      </a:accent4>
      <a:accent5>
        <a:srgbClr val="EE973B"/>
      </a:accent5>
      <a:accent6>
        <a:srgbClr val="F74848"/>
      </a:accent6>
      <a:hlink>
        <a:srgbClr val="1C4587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2012</TotalTime>
  <Words>387</Words>
  <Application>Microsoft Office PowerPoint</Application>
  <PresentationFormat>Presentación en pantalla (16:9)</PresentationFormat>
  <Paragraphs>50</Paragraphs>
  <Slides>5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Caveat</vt:lpstr>
      <vt:lpstr>Amatic SC</vt:lpstr>
      <vt:lpstr>Arial</vt:lpstr>
      <vt:lpstr>Kate template</vt:lpstr>
      <vt:lpstr>3° Y  4° Medio PARTICIPACIÓN Y ARGUMENTACIÓN Portafolio Parte 5</vt:lpstr>
      <vt:lpstr>Instrucciones  Generales </vt:lpstr>
      <vt:lpstr>Presentación de la asignatura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admin</dc:creator>
  <cp:lastModifiedBy>GIMENA MARCHANT</cp:lastModifiedBy>
  <cp:revision>170</cp:revision>
  <dcterms:modified xsi:type="dcterms:W3CDTF">2020-10-06T23:54:13Z</dcterms:modified>
</cp:coreProperties>
</file>